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2"/>
  </p:notesMasterIdLst>
  <p:handoutMasterIdLst>
    <p:handoutMasterId r:id="rId33"/>
  </p:handoutMasterIdLst>
  <p:sldIdLst>
    <p:sldId id="1779" r:id="rId7"/>
    <p:sldId id="1836" r:id="rId8"/>
    <p:sldId id="2074" r:id="rId9"/>
    <p:sldId id="2072" r:id="rId10"/>
    <p:sldId id="2086" r:id="rId11"/>
    <p:sldId id="2090" r:id="rId12"/>
    <p:sldId id="2098" r:id="rId13"/>
    <p:sldId id="2099" r:id="rId14"/>
    <p:sldId id="2100" r:id="rId15"/>
    <p:sldId id="2101" r:id="rId16"/>
    <p:sldId id="2102" r:id="rId17"/>
    <p:sldId id="2103" r:id="rId18"/>
    <p:sldId id="2105" r:id="rId19"/>
    <p:sldId id="2107" r:id="rId20"/>
    <p:sldId id="2104" r:id="rId21"/>
    <p:sldId id="2108" r:id="rId22"/>
    <p:sldId id="2109" r:id="rId23"/>
    <p:sldId id="2120" r:id="rId24"/>
    <p:sldId id="2116" r:id="rId25"/>
    <p:sldId id="2117" r:id="rId26"/>
    <p:sldId id="2118" r:id="rId27"/>
    <p:sldId id="2122" r:id="rId28"/>
    <p:sldId id="2119" r:id="rId29"/>
    <p:sldId id="2077" r:id="rId30"/>
    <p:sldId id="680" r:id="rId31"/>
  </p:sldIdLst>
  <p:sldSz cx="12196763" cy="6858000"/>
  <p:notesSz cx="6805613" cy="9939338"/>
  <p:custDataLst>
    <p:tags r:id="rId3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C00000"/>
    <a:srgbClr val="4E9AEE"/>
    <a:srgbClr val="59595A"/>
    <a:srgbClr val="00FA00"/>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p:scale>
          <a:sx n="103" d="100"/>
          <a:sy n="103" d="100"/>
        </p:scale>
        <p:origin x="784" y="600"/>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2023/1/10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721389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214543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4" r:id="rId2"/>
    <p:sldLayoutId id="2147483905"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err="1">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hyperlink" Target="https://zhuanlan.zhihu.com/p/453992336"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模型压缩</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模型量化</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5278F5-FEC6-D648-9AD5-9CE7A965D506}"/>
              </a:ext>
            </a:extLst>
          </p:cNvPr>
          <p:cNvSpPr>
            <a:spLocks noGrp="1"/>
          </p:cNvSpPr>
          <p:nvPr>
            <p:ph type="title"/>
          </p:nvPr>
        </p:nvSpPr>
        <p:spPr/>
        <p:txBody>
          <a:bodyPr/>
          <a:lstStyle/>
          <a:p>
            <a:r>
              <a:rPr lang="zh-CN" altLang="en-US" dirty="0"/>
              <a:t>伪量化节点：反向传播 </a:t>
            </a:r>
            <a:r>
              <a:rPr lang="en-US" altLang="zh-CN" dirty="0"/>
              <a:t>Backward</a:t>
            </a:r>
            <a:endParaRPr lang="zh-CN" altLang="en-US" dirty="0"/>
          </a:p>
        </p:txBody>
      </p:sp>
      <p:sp>
        <p:nvSpPr>
          <p:cNvPr id="6" name="内容占位符 4">
            <a:extLst>
              <a:ext uri="{FF2B5EF4-FFF2-40B4-BE49-F238E27FC236}">
                <a16:creationId xmlns:a16="http://schemas.microsoft.com/office/drawing/2014/main" id="{CB61F9BF-0E42-C040-AD03-F7010AD831BA}"/>
              </a:ext>
            </a:extLst>
          </p:cNvPr>
          <p:cNvSpPr txBox="1">
            <a:spLocks/>
          </p:cNvSpPr>
          <p:nvPr/>
        </p:nvSpPr>
        <p:spPr>
          <a:xfrm>
            <a:off x="640800" y="1537940"/>
            <a:ext cx="10963473" cy="1026964"/>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latin typeface="Gill Sans MT" panose="020B0502020104020203" pitchFamily="34" charset="0"/>
              </a:rPr>
              <a:t>按照正向传播的公式，如果方向传播的时候对其求导数会导致权重为</a:t>
            </a:r>
            <a:r>
              <a:rPr lang="en-US" altLang="zh-CN" dirty="0">
                <a:latin typeface="Gill Sans MT" panose="020B0502020104020203" pitchFamily="34" charset="0"/>
              </a:rPr>
              <a:t>0</a:t>
            </a:r>
            <a:r>
              <a:rPr lang="zh-CN" altLang="en-US" dirty="0">
                <a:latin typeface="Gill Sans MT" panose="020B0502020104020203" pitchFamily="34" charset="0"/>
              </a:rPr>
              <a:t>，因此反向传播的时候相当于一个直接估算器：</a:t>
            </a:r>
            <a:endParaRPr lang="en-US" altLang="zh-CN" dirty="0">
              <a:latin typeface="Gill Sans MT" panose="020B0502020104020203" pitchFamily="34" charset="0"/>
            </a:endParaRPr>
          </a:p>
        </p:txBody>
      </p:sp>
      <p:pic>
        <p:nvPicPr>
          <p:cNvPr id="7172" name="Picture 4" descr="equation.pdf">
            <a:extLst>
              <a:ext uri="{FF2B5EF4-FFF2-40B4-BE49-F238E27FC236}">
                <a16:creationId xmlns:a16="http://schemas.microsoft.com/office/drawing/2014/main" id="{19813CB2-9374-2540-B900-55CDFA666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2681" y="2996952"/>
            <a:ext cx="4851400" cy="31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638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5278F5-FEC6-D648-9AD5-9CE7A965D506}"/>
              </a:ext>
            </a:extLst>
          </p:cNvPr>
          <p:cNvSpPr>
            <a:spLocks noGrp="1"/>
          </p:cNvSpPr>
          <p:nvPr>
            <p:ph type="title"/>
          </p:nvPr>
        </p:nvSpPr>
        <p:spPr/>
        <p:txBody>
          <a:bodyPr/>
          <a:lstStyle/>
          <a:p>
            <a:r>
              <a:rPr lang="zh-CN" altLang="en-US" dirty="0"/>
              <a:t>伪量化节点：反向传播 </a:t>
            </a:r>
            <a:r>
              <a:rPr lang="en-US" altLang="zh-CN" dirty="0"/>
              <a:t>Backward</a:t>
            </a:r>
            <a:endParaRPr lang="zh-CN" altLang="en-US" dirty="0"/>
          </a:p>
        </p:txBody>
      </p:sp>
      <p:sp>
        <p:nvSpPr>
          <p:cNvPr id="6" name="内容占位符 4">
            <a:extLst>
              <a:ext uri="{FF2B5EF4-FFF2-40B4-BE49-F238E27FC236}">
                <a16:creationId xmlns:a16="http://schemas.microsoft.com/office/drawing/2014/main" id="{CB61F9BF-0E42-C040-AD03-F7010AD831BA}"/>
              </a:ext>
            </a:extLst>
          </p:cNvPr>
          <p:cNvSpPr txBox="1">
            <a:spLocks/>
          </p:cNvSpPr>
          <p:nvPr/>
        </p:nvSpPr>
        <p:spPr>
          <a:xfrm>
            <a:off x="640800" y="1537940"/>
            <a:ext cx="10963473"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latin typeface="Gill Sans MT" panose="020B0502020104020203" pitchFamily="34" charset="0"/>
              </a:rPr>
              <a:t>最终反向传播的时候</a:t>
            </a:r>
            <a:r>
              <a:rPr lang="en-US" altLang="zh-CN" dirty="0">
                <a:latin typeface="Gill Sans MT" panose="020B0502020104020203" pitchFamily="34" charset="0"/>
              </a:rPr>
              <a:t>fake quant</a:t>
            </a:r>
            <a:r>
              <a:rPr lang="zh-CN" altLang="en-US" dirty="0">
                <a:latin typeface="Gill Sans MT" panose="020B0502020104020203" pitchFamily="34" charset="0"/>
              </a:rPr>
              <a:t>节点对数据进行了截断式处理，如下图所示：</a:t>
            </a:r>
          </a:p>
        </p:txBody>
      </p:sp>
      <p:pic>
        <p:nvPicPr>
          <p:cNvPr id="2" name="图片 1">
            <a:extLst>
              <a:ext uri="{FF2B5EF4-FFF2-40B4-BE49-F238E27FC236}">
                <a16:creationId xmlns:a16="http://schemas.microsoft.com/office/drawing/2014/main" id="{776C62B8-FB42-3C44-8A68-63255F466A22}"/>
              </a:ext>
            </a:extLst>
          </p:cNvPr>
          <p:cNvPicPr>
            <a:picLocks noChangeAspect="1"/>
          </p:cNvPicPr>
          <p:nvPr/>
        </p:nvPicPr>
        <p:blipFill>
          <a:blip r:embed="rId2"/>
          <a:stretch>
            <a:fillRect/>
          </a:stretch>
        </p:blipFill>
        <p:spPr>
          <a:xfrm>
            <a:off x="4193381" y="2392162"/>
            <a:ext cx="3561184" cy="3751114"/>
          </a:xfrm>
          <a:prstGeom prst="rect">
            <a:avLst/>
          </a:prstGeom>
        </p:spPr>
      </p:pic>
    </p:spTree>
    <p:extLst>
      <p:ext uri="{BB962C8B-B14F-4D97-AF65-F5344CB8AC3E}">
        <p14:creationId xmlns:p14="http://schemas.microsoft.com/office/powerpoint/2010/main" val="4069948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08F641-EEA2-7F4F-9A36-93040F790FBC}"/>
              </a:ext>
            </a:extLst>
          </p:cNvPr>
          <p:cNvSpPr>
            <a:spLocks noGrp="1"/>
          </p:cNvSpPr>
          <p:nvPr>
            <p:ph type="title"/>
          </p:nvPr>
        </p:nvSpPr>
        <p:spPr/>
        <p:txBody>
          <a:bodyPr/>
          <a:lstStyle/>
          <a:p>
            <a:r>
              <a:rPr lang="zh-CN" altLang="en-US" dirty="0"/>
              <a:t>伪量化节点：更新</a:t>
            </a:r>
            <a:r>
              <a:rPr lang="en-US" altLang="zh-CN" dirty="0"/>
              <a:t>Min</a:t>
            </a:r>
            <a:r>
              <a:rPr lang="zh-CN" altLang="en-US" dirty="0"/>
              <a:t>和</a:t>
            </a:r>
            <a:r>
              <a:rPr lang="en-US" altLang="zh-CN" dirty="0"/>
              <a:t>Max</a:t>
            </a:r>
            <a:endParaRPr kumimoji="1" lang="zh-CN" altLang="en-US" dirty="0"/>
          </a:p>
        </p:txBody>
      </p:sp>
      <p:sp>
        <p:nvSpPr>
          <p:cNvPr id="3" name="内容占位符 2">
            <a:extLst>
              <a:ext uri="{FF2B5EF4-FFF2-40B4-BE49-F238E27FC236}">
                <a16:creationId xmlns:a16="http://schemas.microsoft.com/office/drawing/2014/main" id="{BE71C60E-BD4F-0942-9570-02B7EA086DFB}"/>
              </a:ext>
            </a:extLst>
          </p:cNvPr>
          <p:cNvSpPr>
            <a:spLocks noGrp="1"/>
          </p:cNvSpPr>
          <p:nvPr>
            <p:ph sz="half" idx="1"/>
          </p:nvPr>
        </p:nvSpPr>
        <p:spPr/>
        <p:txBody>
          <a:bodyPr/>
          <a:lstStyle/>
          <a:p>
            <a:r>
              <a:rPr lang="en-US" altLang="zh-CN" dirty="0">
                <a:latin typeface="Gill Sans MT" panose="020B0502020104020203" pitchFamily="34" charset="0"/>
              </a:rPr>
              <a:t>FakeQuant</a:t>
            </a:r>
            <a:r>
              <a:rPr lang="zh-CN" altLang="en-US" dirty="0">
                <a:latin typeface="Gill Sans MT" panose="020B0502020104020203" pitchFamily="34" charset="0"/>
              </a:rPr>
              <a:t>伪量化节点主要是根据找到的</a:t>
            </a:r>
            <a:r>
              <a:rPr lang="en-US" altLang="zh-CN" dirty="0">
                <a:latin typeface="Gill Sans MT" panose="020B0502020104020203" pitchFamily="34" charset="0"/>
              </a:rPr>
              <a:t>min</a:t>
            </a:r>
            <a:r>
              <a:rPr lang="zh-CN" altLang="en-US" dirty="0">
                <a:latin typeface="Gill Sans MT" panose="020B0502020104020203" pitchFamily="34" charset="0"/>
              </a:rPr>
              <a:t>和</a:t>
            </a:r>
            <a:r>
              <a:rPr lang="en-US" altLang="zh-CN" dirty="0">
                <a:latin typeface="Gill Sans MT" panose="020B0502020104020203" pitchFamily="34" charset="0"/>
              </a:rPr>
              <a:t>max</a:t>
            </a:r>
            <a:r>
              <a:rPr lang="zh-CN" altLang="en-US" dirty="0">
                <a:latin typeface="Gill Sans MT" panose="020B0502020104020203" pitchFamily="34" charset="0"/>
              </a:rPr>
              <a:t>值进行伪量化操作，更新</a:t>
            </a:r>
            <a:r>
              <a:rPr lang="en-US" altLang="zh-CN" dirty="0">
                <a:latin typeface="Gill Sans MT" panose="020B0502020104020203" pitchFamily="34" charset="0"/>
              </a:rPr>
              <a:t>min</a:t>
            </a:r>
            <a:r>
              <a:rPr lang="zh-CN" altLang="en-US" dirty="0">
                <a:latin typeface="Gill Sans MT" panose="020B0502020104020203" pitchFamily="34" charset="0"/>
              </a:rPr>
              <a:t>和</a:t>
            </a:r>
            <a:r>
              <a:rPr lang="en-US" altLang="zh-CN" dirty="0">
                <a:latin typeface="Gill Sans MT" panose="020B0502020104020203" pitchFamily="34" charset="0"/>
              </a:rPr>
              <a:t>max</a:t>
            </a:r>
            <a:r>
              <a:rPr lang="zh-CN" altLang="en-US" dirty="0">
                <a:latin typeface="Gill Sans MT" panose="020B0502020104020203" pitchFamily="34" charset="0"/>
              </a:rPr>
              <a:t>分别为</a:t>
            </a:r>
            <a:r>
              <a:rPr lang="en-US" altLang="zh-CN" dirty="0">
                <a:latin typeface="Gill Sans MT" panose="020B0502020104020203" pitchFamily="34" charset="0"/>
              </a:rPr>
              <a:t>running</a:t>
            </a:r>
            <a:r>
              <a:rPr lang="zh-CN" altLang="en-US" dirty="0">
                <a:latin typeface="Gill Sans MT" panose="020B0502020104020203" pitchFamily="34" charset="0"/>
              </a:rPr>
              <a:t>和</a:t>
            </a:r>
            <a:r>
              <a:rPr lang="en-US" altLang="zh-CN" dirty="0">
                <a:latin typeface="Gill Sans MT" panose="020B0502020104020203" pitchFamily="34" charset="0"/>
              </a:rPr>
              <a:t>moving</a:t>
            </a:r>
            <a:r>
              <a:rPr lang="zh-CN" altLang="en-US" dirty="0">
                <a:latin typeface="Gill Sans MT" panose="020B0502020104020203" pitchFamily="34" charset="0"/>
              </a:rPr>
              <a:t>，跟</a:t>
            </a:r>
            <a:r>
              <a:rPr lang="en-US" altLang="zh-CN" dirty="0">
                <a:latin typeface="Gill Sans MT" panose="020B0502020104020203" pitchFamily="34" charset="0"/>
              </a:rPr>
              <a:t>batch normal</a:t>
            </a:r>
            <a:r>
              <a:rPr lang="zh-CN" altLang="en-US" dirty="0">
                <a:latin typeface="Gill Sans MT" panose="020B0502020104020203" pitchFamily="34" charset="0"/>
              </a:rPr>
              <a:t>中更新 </a:t>
            </a:r>
            <a:r>
              <a:rPr lang="en-US" altLang="zh-CN" dirty="0">
                <a:latin typeface="Gill Sans MT" panose="020B0502020104020203" pitchFamily="34" charset="0"/>
              </a:rPr>
              <a:t>beta</a:t>
            </a:r>
            <a:r>
              <a:rPr lang="zh-CN" altLang="en-US" dirty="0">
                <a:latin typeface="Gill Sans MT" panose="020B0502020104020203" pitchFamily="34" charset="0"/>
              </a:rPr>
              <a:t> 和 </a:t>
            </a:r>
            <a:r>
              <a:rPr lang="en-US" altLang="zh-CN" dirty="0">
                <a:latin typeface="Gill Sans MT" panose="020B0502020104020203" pitchFamily="34" charset="0"/>
              </a:rPr>
              <a:t>gamma</a:t>
            </a:r>
            <a:r>
              <a:rPr lang="zh-CN" altLang="en-US" dirty="0">
                <a:latin typeface="Gill Sans MT" panose="020B0502020104020203" pitchFamily="34" charset="0"/>
              </a:rPr>
              <a:t> 算子相同。</a:t>
            </a: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4071733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A4D2C-506A-3B4C-8733-E9787185BAF3}"/>
              </a:ext>
            </a:extLst>
          </p:cNvPr>
          <p:cNvSpPr>
            <a:spLocks noGrp="1"/>
          </p:cNvSpPr>
          <p:nvPr>
            <p:ph type="title"/>
          </p:nvPr>
        </p:nvSpPr>
        <p:spPr/>
        <p:txBody>
          <a:bodyPr/>
          <a:lstStyle/>
          <a:p>
            <a:r>
              <a:rPr kumimoji="1" lang="en-US" altLang="zh-CN" dirty="0"/>
              <a:t>Question?</a:t>
            </a:r>
            <a:endParaRPr kumimoji="1" lang="zh-CN" altLang="en-US" dirty="0"/>
          </a:p>
        </p:txBody>
      </p:sp>
      <p:sp>
        <p:nvSpPr>
          <p:cNvPr id="3" name="内容占位符 2">
            <a:extLst>
              <a:ext uri="{FF2B5EF4-FFF2-40B4-BE49-F238E27FC236}">
                <a16:creationId xmlns:a16="http://schemas.microsoft.com/office/drawing/2014/main" id="{333F0A2A-34DB-6748-AB99-51D1CF737C71}"/>
              </a:ext>
            </a:extLst>
          </p:cNvPr>
          <p:cNvSpPr>
            <a:spLocks noGrp="1"/>
          </p:cNvSpPr>
          <p:nvPr>
            <p:ph sz="half" idx="1"/>
          </p:nvPr>
        </p:nvSpPr>
        <p:spPr/>
        <p:txBody>
          <a:bodyPr/>
          <a:lstStyle/>
          <a:p>
            <a:r>
              <a:rPr lang="zh-CN" altLang="en-US" dirty="0">
                <a:latin typeface="Gill Sans MT" panose="020B0502020104020203" pitchFamily="34" charset="0"/>
                <a:ea typeface="Microsoft YaHei" panose="020B0503020204020204" pitchFamily="34" charset="-122"/>
              </a:rPr>
              <a:t>在什么地方插入 </a:t>
            </a:r>
            <a:r>
              <a:rPr lang="en-US" altLang="zh-CN" dirty="0">
                <a:latin typeface="Gill Sans MT" panose="020B0502020104020203" pitchFamily="34" charset="0"/>
              </a:rPr>
              <a:t>Fake</a:t>
            </a:r>
            <a:r>
              <a:rPr lang="zh-CN" altLang="en-US" dirty="0">
                <a:latin typeface="Gill Sans MT" panose="020B0502020104020203" pitchFamily="34" charset="0"/>
              </a:rPr>
              <a:t> </a:t>
            </a:r>
            <a:r>
              <a:rPr lang="en-US" altLang="zh-CN" dirty="0">
                <a:latin typeface="Gill Sans MT" panose="020B0502020104020203" pitchFamily="34" charset="0"/>
              </a:rPr>
              <a:t>Quant</a:t>
            </a:r>
            <a:r>
              <a:rPr lang="zh-CN" altLang="en-US" dirty="0">
                <a:latin typeface="Gill Sans MT" panose="020B0502020104020203" pitchFamily="34" charset="0"/>
                <a:ea typeface="Microsoft YaHei" panose="020B0503020204020204" pitchFamily="34" charset="-122"/>
              </a:rPr>
              <a:t> </a:t>
            </a:r>
            <a:r>
              <a:rPr lang="zh-CN" altLang="en-US" dirty="0"/>
              <a:t>伪量化节点？</a:t>
            </a:r>
            <a:endParaRPr lang="en-US" altLang="zh-CN" dirty="0"/>
          </a:p>
          <a:p>
            <a:endParaRPr lang="en-US" altLang="zh-CN" dirty="0">
              <a:latin typeface="Gill Sans MT" panose="020B0502020104020203" pitchFamily="34" charset="0"/>
            </a:endParaRPr>
          </a:p>
          <a:p>
            <a:r>
              <a:rPr lang="zh-CN" altLang="en-US" dirty="0"/>
              <a:t>一般会在密集计算算子、激活算子、网络输入输出等地方插入伪量化节点</a:t>
            </a:r>
            <a:endParaRPr lang="zh-CN" altLang="en-US" dirty="0">
              <a:latin typeface="Gill Sans MT" panose="020B0502020104020203" pitchFamily="34" charset="0"/>
            </a:endParaRPr>
          </a:p>
        </p:txBody>
      </p:sp>
      <p:pic>
        <p:nvPicPr>
          <p:cNvPr id="4" name="图片 3">
            <a:extLst>
              <a:ext uri="{FF2B5EF4-FFF2-40B4-BE49-F238E27FC236}">
                <a16:creationId xmlns:a16="http://schemas.microsoft.com/office/drawing/2014/main" id="{DC7923EA-23B3-2249-9E0F-E5A4D3588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06842" y="3288631"/>
            <a:ext cx="3439096" cy="2732657"/>
          </a:xfrm>
          <a:prstGeom prst="rect">
            <a:avLst/>
          </a:prstGeom>
        </p:spPr>
      </p:pic>
    </p:spTree>
    <p:extLst>
      <p:ext uri="{BB962C8B-B14F-4D97-AF65-F5344CB8AC3E}">
        <p14:creationId xmlns:p14="http://schemas.microsoft.com/office/powerpoint/2010/main" val="1258715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2AE1AC-29B9-BE41-9541-82FE1CF19ECB}"/>
              </a:ext>
            </a:extLst>
          </p:cNvPr>
          <p:cNvSpPr>
            <a:spLocks noGrp="1"/>
          </p:cNvSpPr>
          <p:nvPr>
            <p:ph type="title"/>
          </p:nvPr>
        </p:nvSpPr>
        <p:spPr/>
        <p:txBody>
          <a:bodyPr/>
          <a:lstStyle/>
          <a:p>
            <a:r>
              <a:rPr lang="zh-CN" altLang="en-US" dirty="0"/>
              <a:t>伪量化节点：插入方式</a:t>
            </a:r>
            <a:endParaRPr kumimoji="1" lang="zh-CN" altLang="en-US" dirty="0"/>
          </a:p>
        </p:txBody>
      </p:sp>
      <p:pic>
        <p:nvPicPr>
          <p:cNvPr id="5" name="内容占位符 4">
            <a:extLst>
              <a:ext uri="{FF2B5EF4-FFF2-40B4-BE49-F238E27FC236}">
                <a16:creationId xmlns:a16="http://schemas.microsoft.com/office/drawing/2014/main" id="{D141A495-A891-FE4B-B880-F86F4D8A4AE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29829" y="1412776"/>
            <a:ext cx="3168352" cy="4783899"/>
          </a:xfrm>
        </p:spPr>
      </p:pic>
      <p:pic>
        <p:nvPicPr>
          <p:cNvPr id="7" name="图片 6">
            <a:extLst>
              <a:ext uri="{FF2B5EF4-FFF2-40B4-BE49-F238E27FC236}">
                <a16:creationId xmlns:a16="http://schemas.microsoft.com/office/drawing/2014/main" id="{EB0A3980-B991-E348-9489-44E2B48FC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4445" y="1172121"/>
            <a:ext cx="3510138" cy="5265207"/>
          </a:xfrm>
          <a:prstGeom prst="rect">
            <a:avLst/>
          </a:prstGeom>
        </p:spPr>
      </p:pic>
    </p:spTree>
    <p:extLst>
      <p:ext uri="{BB962C8B-B14F-4D97-AF65-F5344CB8AC3E}">
        <p14:creationId xmlns:p14="http://schemas.microsoft.com/office/powerpoint/2010/main" val="3625236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A4D2C-506A-3B4C-8733-E9787185BAF3}"/>
              </a:ext>
            </a:extLst>
          </p:cNvPr>
          <p:cNvSpPr>
            <a:spLocks noGrp="1"/>
          </p:cNvSpPr>
          <p:nvPr>
            <p:ph type="title"/>
          </p:nvPr>
        </p:nvSpPr>
        <p:spPr/>
        <p:txBody>
          <a:bodyPr/>
          <a:lstStyle/>
          <a:p>
            <a:r>
              <a:rPr kumimoji="1" lang="en-US" altLang="zh-CN" dirty="0"/>
              <a:t>Question?</a:t>
            </a:r>
            <a:endParaRPr kumimoji="1" lang="zh-CN" altLang="en-US" dirty="0"/>
          </a:p>
        </p:txBody>
      </p:sp>
      <p:sp>
        <p:nvSpPr>
          <p:cNvPr id="3" name="内容占位符 2">
            <a:extLst>
              <a:ext uri="{FF2B5EF4-FFF2-40B4-BE49-F238E27FC236}">
                <a16:creationId xmlns:a16="http://schemas.microsoft.com/office/drawing/2014/main" id="{333F0A2A-34DB-6748-AB99-51D1CF737C71}"/>
              </a:ext>
            </a:extLst>
          </p:cNvPr>
          <p:cNvSpPr>
            <a:spLocks noGrp="1"/>
          </p:cNvSpPr>
          <p:nvPr>
            <p:ph sz="half" idx="1"/>
          </p:nvPr>
        </p:nvSpPr>
        <p:spPr/>
        <p:txBody>
          <a:bodyPr/>
          <a:lstStyle/>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如何平滑计算伪量化阶段的</a:t>
            </a:r>
            <a:r>
              <a:rPr lang="en-US" altLang="zh-CN" dirty="0">
                <a:latin typeface="Gill Sans MT" panose="020B0502020104020203" pitchFamily="34" charset="0"/>
              </a:rPr>
              <a:t>Min</a:t>
            </a:r>
            <a:r>
              <a:rPr lang="zh-CN" altLang="en-US" dirty="0">
                <a:latin typeface="Gill Sans MT" panose="020B0502020104020203" pitchFamily="34" charset="0"/>
              </a:rPr>
              <a:t>和</a:t>
            </a:r>
            <a:r>
              <a:rPr lang="en-US" altLang="zh-CN" dirty="0">
                <a:latin typeface="Gill Sans MT" panose="020B0502020104020203" pitchFamily="34" charset="0"/>
              </a:rPr>
              <a:t>Max</a:t>
            </a:r>
            <a:r>
              <a:rPr lang="zh-CN" altLang="en-US" dirty="0">
                <a:latin typeface="Gill Sans MT" panose="020B0502020104020203" pitchFamily="34" charset="0"/>
              </a:rPr>
              <a:t>？</a:t>
            </a:r>
            <a:endParaRPr lang="en-US" altLang="zh-CN"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我看论文中有 </a:t>
            </a:r>
            <a:r>
              <a:rPr lang="en-US" altLang="zh-CN" dirty="0">
                <a:latin typeface="Gill Sans MT" panose="020B0502020104020203" pitchFamily="34" charset="0"/>
              </a:rPr>
              <a:t>Batch Normal</a:t>
            </a:r>
            <a:r>
              <a:rPr lang="zh-CN" altLang="en-US" dirty="0">
                <a:latin typeface="Gill Sans MT" panose="020B0502020104020203" pitchFamily="34" charset="0"/>
              </a:rPr>
              <a:t> 矫正</a:t>
            </a:r>
            <a:r>
              <a:rPr lang="zh-CN" altLang="en-US" dirty="0">
                <a:latin typeface="Gill Sans MT" panose="020B0502020104020203" pitchFamily="34" charset="0"/>
                <a:ea typeface="Microsoft YaHei" panose="020B0503020204020204" pitchFamily="34" charset="-122"/>
              </a:rPr>
              <a:t>和 </a:t>
            </a:r>
            <a:r>
              <a:rPr lang="en-US" altLang="zh-CN" dirty="0">
                <a:latin typeface="Gill Sans MT" panose="020B0502020104020203" pitchFamily="34" charset="0"/>
              </a:rPr>
              <a:t>Bessel</a:t>
            </a:r>
            <a:r>
              <a:rPr lang="zh-CN" altLang="en-US" dirty="0">
                <a:latin typeface="Gill Sans MT" panose="020B0502020104020203" pitchFamily="34" charset="0"/>
              </a:rPr>
              <a:t> 校正，具体为什么要进行校正？</a:t>
            </a:r>
            <a:endParaRPr lang="en-US" altLang="zh-CN"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如果要对 </a:t>
            </a:r>
            <a:r>
              <a:rPr lang="en-US" altLang="zh-CN" dirty="0">
                <a:latin typeface="Gill Sans MT" panose="020B0502020104020203" pitchFamily="34" charset="0"/>
              </a:rPr>
              <a:t>Batch Normal</a:t>
            </a:r>
            <a:r>
              <a:rPr lang="zh-CN" altLang="en-US" dirty="0">
                <a:latin typeface="Gill Sans MT" panose="020B0502020104020203" pitchFamily="34" charset="0"/>
              </a:rPr>
              <a:t> 进行折叠，那么计算公式或者 </a:t>
            </a:r>
            <a:r>
              <a:rPr lang="en-US" altLang="zh-CN" dirty="0">
                <a:latin typeface="Gill Sans MT" panose="020B0502020104020203" pitchFamily="34" charset="0"/>
              </a:rPr>
              <a:t>kernel</a:t>
            </a:r>
            <a:r>
              <a:rPr lang="zh-CN" altLang="en-US" dirty="0">
                <a:latin typeface="Gill Sans MT" panose="020B0502020104020203" pitchFamily="34" charset="0"/>
              </a:rPr>
              <a:t> 会变成什么样？</a:t>
            </a:r>
          </a:p>
        </p:txBody>
      </p:sp>
      <p:pic>
        <p:nvPicPr>
          <p:cNvPr id="4" name="图片 3">
            <a:extLst>
              <a:ext uri="{FF2B5EF4-FFF2-40B4-BE49-F238E27FC236}">
                <a16:creationId xmlns:a16="http://schemas.microsoft.com/office/drawing/2014/main" id="{DC7923EA-23B3-2249-9E0F-E5A4D3588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06842" y="3288631"/>
            <a:ext cx="3439096" cy="2732657"/>
          </a:xfrm>
          <a:prstGeom prst="rect">
            <a:avLst/>
          </a:prstGeom>
        </p:spPr>
      </p:pic>
    </p:spTree>
    <p:extLst>
      <p:ext uri="{BB962C8B-B14F-4D97-AF65-F5344CB8AC3E}">
        <p14:creationId xmlns:p14="http://schemas.microsoft.com/office/powerpoint/2010/main" val="2008955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509D15-9C18-6E4A-8320-4170555BAA95}"/>
              </a:ext>
            </a:extLst>
          </p:cNvPr>
          <p:cNvSpPr>
            <a:spLocks noGrp="1"/>
          </p:cNvSpPr>
          <p:nvPr>
            <p:ph type="title"/>
          </p:nvPr>
        </p:nvSpPr>
        <p:spPr/>
        <p:txBody>
          <a:bodyPr/>
          <a:lstStyle/>
          <a:p>
            <a:endParaRPr kumimoji="1" lang="zh-CN" altLang="en-US"/>
          </a:p>
        </p:txBody>
      </p:sp>
      <p:pic>
        <p:nvPicPr>
          <p:cNvPr id="6" name="内容占位符 5">
            <a:extLst>
              <a:ext uri="{FF2B5EF4-FFF2-40B4-BE49-F238E27FC236}">
                <a16:creationId xmlns:a16="http://schemas.microsoft.com/office/drawing/2014/main" id="{BBEC13ED-A013-7241-870B-2973857B5D4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7799" y="679570"/>
            <a:ext cx="10963275" cy="2123827"/>
          </a:xfrm>
        </p:spPr>
      </p:pic>
      <p:pic>
        <p:nvPicPr>
          <p:cNvPr id="8" name="图片 7">
            <a:extLst>
              <a:ext uri="{FF2B5EF4-FFF2-40B4-BE49-F238E27FC236}">
                <a16:creationId xmlns:a16="http://schemas.microsoft.com/office/drawing/2014/main" id="{F60966BD-94A4-B746-9D64-77C21276D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99" y="3678423"/>
            <a:ext cx="10638341" cy="3062945"/>
          </a:xfrm>
          <a:prstGeom prst="rect">
            <a:avLst/>
          </a:prstGeom>
        </p:spPr>
      </p:pic>
      <p:sp>
        <p:nvSpPr>
          <p:cNvPr id="9" name="下箭头 8">
            <a:extLst>
              <a:ext uri="{FF2B5EF4-FFF2-40B4-BE49-F238E27FC236}">
                <a16:creationId xmlns:a16="http://schemas.microsoft.com/office/drawing/2014/main" id="{FD6B038E-37EF-2443-B75C-BB37F62357E9}"/>
              </a:ext>
            </a:extLst>
          </p:cNvPr>
          <p:cNvSpPr/>
          <p:nvPr/>
        </p:nvSpPr>
        <p:spPr bwMode="auto">
          <a:xfrm>
            <a:off x="5486313" y="2960169"/>
            <a:ext cx="1224136" cy="609463"/>
          </a:xfrm>
          <a:prstGeom prst="downArrow">
            <a:avLst>
              <a:gd name="adj1" fmla="val 35600"/>
              <a:gd name="adj2" fmla="val 80730"/>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323167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43D1395-9FA5-1C49-906E-ABAB8EC77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97" y="835309"/>
            <a:ext cx="4265610" cy="5343121"/>
          </a:xfrm>
          <a:prstGeom prst="rect">
            <a:avLst/>
          </a:prstGeom>
        </p:spPr>
      </p:pic>
      <p:pic>
        <p:nvPicPr>
          <p:cNvPr id="7" name="图片 6">
            <a:extLst>
              <a:ext uri="{FF2B5EF4-FFF2-40B4-BE49-F238E27FC236}">
                <a16:creationId xmlns:a16="http://schemas.microsoft.com/office/drawing/2014/main" id="{BAB994C7-1F4A-3B4F-82E7-498197F34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461" y="1288007"/>
            <a:ext cx="3960440" cy="4501035"/>
          </a:xfrm>
          <a:prstGeom prst="rect">
            <a:avLst/>
          </a:prstGeom>
        </p:spPr>
      </p:pic>
    </p:spTree>
    <p:extLst>
      <p:ext uri="{BB962C8B-B14F-4D97-AF65-F5344CB8AC3E}">
        <p14:creationId xmlns:p14="http://schemas.microsoft.com/office/powerpoint/2010/main" val="4189133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buNone/>
            </a:pPr>
            <a:r>
              <a:rPr lang="en-US" altLang="zh-CN" sz="9600" b="1" dirty="0">
                <a:solidFill>
                  <a:srgbClr val="C00000"/>
                </a:solidFill>
                <a:latin typeface="Gill Sans MT" panose="020B0502020104020203" pitchFamily="34" charset="0"/>
              </a:rPr>
              <a:t>QAT</a:t>
            </a:r>
            <a:r>
              <a:rPr lang="zh-CN" altLang="en-US" sz="9600" b="1" dirty="0">
                <a:solidFill>
                  <a:srgbClr val="C00000"/>
                </a:solidFill>
                <a:latin typeface="Gill Sans MT" panose="020B0502020104020203" pitchFamily="34" charset="0"/>
              </a:rPr>
              <a:t>衍生研究</a:t>
            </a:r>
            <a:endParaRPr lang="en-US" altLang="zh-CN" sz="9600" b="1" dirty="0">
              <a:solidFill>
                <a:srgbClr val="C00000"/>
              </a:solidFill>
              <a:latin typeface="Gill Sans MT" panose="020B0502020104020203" pitchFamily="34" charset="0"/>
            </a:endParaRPr>
          </a:p>
          <a:p>
            <a:pPr marL="0" indent="0" algn="ctr">
              <a:buNone/>
            </a:pPr>
            <a:r>
              <a:rPr lang="en-US" altLang="zh-CN" sz="4800" b="1" dirty="0">
                <a:solidFill>
                  <a:srgbClr val="C00000"/>
                </a:solidFill>
                <a:latin typeface="Futura Medium" panose="020B0602020204020303" pitchFamily="34" charset="-79"/>
                <a:cs typeface="Futura Medium" panose="020B0602020204020303" pitchFamily="34" charset="-79"/>
              </a:rPr>
              <a:t>Quantization Aware</a:t>
            </a:r>
            <a:r>
              <a:rPr lang="zh-CN" altLang="en-US" sz="4800" b="1" dirty="0">
                <a:solidFill>
                  <a:srgbClr val="C00000"/>
                </a:solidFill>
                <a:latin typeface="Futura Medium" panose="020B0602020204020303" pitchFamily="34" charset="-79"/>
                <a:cs typeface="Futura Medium" panose="020B0602020204020303" pitchFamily="34" charset="-79"/>
              </a:rPr>
              <a:t> </a:t>
            </a:r>
            <a:r>
              <a:rPr lang="en-US" altLang="zh-CN" sz="4800" b="1" dirty="0">
                <a:solidFill>
                  <a:srgbClr val="C00000"/>
                </a:solidFill>
                <a:latin typeface="Futura Medium" panose="020B0602020204020303" pitchFamily="34" charset="-79"/>
                <a:cs typeface="Futura Medium" panose="020B0602020204020303" pitchFamily="34" charset="-79"/>
              </a:rPr>
              <a:t>Training,</a:t>
            </a:r>
            <a:r>
              <a:rPr lang="zh-CN" altLang="en-US" sz="4800" b="1" dirty="0">
                <a:solidFill>
                  <a:srgbClr val="C00000"/>
                </a:solidFill>
                <a:latin typeface="Futura Medium" panose="020B0602020204020303" pitchFamily="34" charset="-79"/>
                <a:cs typeface="Futura Medium" panose="020B0602020204020303" pitchFamily="34" charset="-79"/>
              </a:rPr>
              <a:t> </a:t>
            </a:r>
            <a:r>
              <a:rPr lang="en-US" altLang="zh-CN" sz="4800" b="1" dirty="0">
                <a:solidFill>
                  <a:srgbClr val="C00000"/>
                </a:solidFill>
                <a:latin typeface="Futura Medium" panose="020B0602020204020303" pitchFamily="34" charset="-79"/>
                <a:cs typeface="Futura Medium" panose="020B0602020204020303" pitchFamily="34" charset="-79"/>
              </a:rPr>
              <a:t>QAT</a:t>
            </a:r>
          </a:p>
        </p:txBody>
      </p:sp>
    </p:spTree>
    <p:extLst>
      <p:ext uri="{BB962C8B-B14F-4D97-AF65-F5344CB8AC3E}">
        <p14:creationId xmlns:p14="http://schemas.microsoft.com/office/powerpoint/2010/main" val="1053258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DBA26-7CD0-684A-9080-2EF32C67FB05}"/>
              </a:ext>
            </a:extLst>
          </p:cNvPr>
          <p:cNvSpPr>
            <a:spLocks noGrp="1"/>
          </p:cNvSpPr>
          <p:nvPr>
            <p:ph type="title"/>
          </p:nvPr>
        </p:nvSpPr>
        <p:spPr/>
        <p:txBody>
          <a:bodyPr/>
          <a:lstStyle/>
          <a:p>
            <a:r>
              <a:rPr lang="en-US" altLang="zh-CN" b="0" dirty="0"/>
              <a:t>Straight Through Estimation Derivative Approximation</a:t>
            </a:r>
            <a:endParaRPr kumimoji="1" lang="zh-CN" altLang="en-US" dirty="0"/>
          </a:p>
        </p:txBody>
      </p:sp>
      <p:pic>
        <p:nvPicPr>
          <p:cNvPr id="4" name="图片 3">
            <a:extLst>
              <a:ext uri="{FF2B5EF4-FFF2-40B4-BE49-F238E27FC236}">
                <a16:creationId xmlns:a16="http://schemas.microsoft.com/office/drawing/2014/main" id="{F7CDFCC7-62EC-A54A-929A-560DDFECB288}"/>
              </a:ext>
            </a:extLst>
          </p:cNvPr>
          <p:cNvPicPr>
            <a:picLocks noChangeAspect="1"/>
          </p:cNvPicPr>
          <p:nvPr/>
        </p:nvPicPr>
        <p:blipFill>
          <a:blip r:embed="rId2"/>
          <a:stretch>
            <a:fillRect/>
          </a:stretch>
        </p:blipFill>
        <p:spPr>
          <a:xfrm>
            <a:off x="2240755" y="1484784"/>
            <a:ext cx="7715252" cy="4536504"/>
          </a:xfrm>
          <a:prstGeom prst="rect">
            <a:avLst/>
          </a:prstGeom>
        </p:spPr>
      </p:pic>
    </p:spTree>
    <p:extLst>
      <p:ext uri="{BB962C8B-B14F-4D97-AF65-F5344CB8AC3E}">
        <p14:creationId xmlns:p14="http://schemas.microsoft.com/office/powerpoint/2010/main" val="2950697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4761656"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推理系统与推理引擎区别</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推理工作流程</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推理系统介绍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推理引擎介绍</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基础参数概念</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400" b="1" dirty="0">
              <a:solidFill>
                <a:srgbClr val="374154"/>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二值化网络</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模型模型剪枝</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模型模型蒸馏</a:t>
            </a:r>
            <a:endParaRPr lang="en-US" altLang="zh-CN" sz="2000" dirty="0">
              <a:solidFill>
                <a:srgbClr val="374154"/>
              </a:solidFill>
              <a:latin typeface="Gill Sans MT" panose="020B0502020104020203" pitchFamily="34" charset="0"/>
            </a:endParaRPr>
          </a:p>
          <a:p>
            <a:pPr marL="457200" indent="-457200">
              <a:buFont typeface="+mj-lt"/>
              <a:buAutoNum type="arabicPeriod" startAt="3"/>
            </a:pPr>
            <a:r>
              <a:rPr lang="zh-CN" altLang="en-US" sz="2400" b="1" dirty="0">
                <a:solidFill>
                  <a:srgbClr val="374154"/>
                </a:solidFill>
                <a:latin typeface="Gill Sans MT" panose="020B0502020104020203" pitchFamily="34" charset="0"/>
              </a:rPr>
              <a:t>部署和运行优化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图转换优化（算子融合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并发执行与内存分配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Tree>
    <p:extLst>
      <p:ext uri="{BB962C8B-B14F-4D97-AF65-F5344CB8AC3E}">
        <p14:creationId xmlns:p14="http://schemas.microsoft.com/office/powerpoint/2010/main" val="23741377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DBA26-7CD0-684A-9080-2EF32C67FB05}"/>
              </a:ext>
            </a:extLst>
          </p:cNvPr>
          <p:cNvSpPr>
            <a:spLocks noGrp="1"/>
          </p:cNvSpPr>
          <p:nvPr>
            <p:ph type="title"/>
          </p:nvPr>
        </p:nvSpPr>
        <p:spPr/>
        <p:txBody>
          <a:bodyPr/>
          <a:lstStyle/>
          <a:p>
            <a:r>
              <a:rPr lang="en-US" altLang="zh-CN" sz="2400" dirty="0"/>
              <a:t>Quantization and Deployment of Deep Neural Networks on Microcontrollers</a:t>
            </a:r>
            <a:endParaRPr lang="en-US" altLang="zh-CN" sz="2400" b="0" dirty="0"/>
          </a:p>
        </p:txBody>
      </p:sp>
      <p:pic>
        <p:nvPicPr>
          <p:cNvPr id="3" name="图片 2">
            <a:extLst>
              <a:ext uri="{FF2B5EF4-FFF2-40B4-BE49-F238E27FC236}">
                <a16:creationId xmlns:a16="http://schemas.microsoft.com/office/drawing/2014/main" id="{C175BB79-71AE-B144-A09A-61CC42C01015}"/>
              </a:ext>
            </a:extLst>
          </p:cNvPr>
          <p:cNvPicPr>
            <a:picLocks noChangeAspect="1"/>
          </p:cNvPicPr>
          <p:nvPr/>
        </p:nvPicPr>
        <p:blipFill>
          <a:blip r:embed="rId2"/>
          <a:stretch>
            <a:fillRect/>
          </a:stretch>
        </p:blipFill>
        <p:spPr>
          <a:xfrm>
            <a:off x="2444362" y="1501286"/>
            <a:ext cx="7308038" cy="4677144"/>
          </a:xfrm>
          <a:prstGeom prst="rect">
            <a:avLst/>
          </a:prstGeom>
        </p:spPr>
      </p:pic>
    </p:spTree>
    <p:extLst>
      <p:ext uri="{BB962C8B-B14F-4D97-AF65-F5344CB8AC3E}">
        <p14:creationId xmlns:p14="http://schemas.microsoft.com/office/powerpoint/2010/main" val="111730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DBA26-7CD0-684A-9080-2EF32C67FB05}"/>
              </a:ext>
            </a:extLst>
          </p:cNvPr>
          <p:cNvSpPr>
            <a:spLocks noGrp="1"/>
          </p:cNvSpPr>
          <p:nvPr>
            <p:ph type="title"/>
          </p:nvPr>
        </p:nvSpPr>
        <p:spPr/>
        <p:txBody>
          <a:bodyPr/>
          <a:lstStyle/>
          <a:p>
            <a:r>
              <a:rPr lang="en-US" altLang="zh-CN" sz="2000" b="0" dirty="0"/>
              <a:t>Per-channel Quantization Level Allocation for Quantizing Convolutional Neural Networks</a:t>
            </a:r>
            <a:endParaRPr lang="en-US" altLang="zh-CN" sz="1800" b="0" dirty="0"/>
          </a:p>
        </p:txBody>
      </p:sp>
      <p:pic>
        <p:nvPicPr>
          <p:cNvPr id="5" name="图片 4">
            <a:extLst>
              <a:ext uri="{FF2B5EF4-FFF2-40B4-BE49-F238E27FC236}">
                <a16:creationId xmlns:a16="http://schemas.microsoft.com/office/drawing/2014/main" id="{1E3633DE-4027-0D4B-A52A-58BE19F57D3E}"/>
              </a:ext>
            </a:extLst>
          </p:cNvPr>
          <p:cNvPicPr>
            <a:picLocks noChangeAspect="1"/>
          </p:cNvPicPr>
          <p:nvPr/>
        </p:nvPicPr>
        <p:blipFill>
          <a:blip r:embed="rId2"/>
          <a:stretch>
            <a:fillRect/>
          </a:stretch>
        </p:blipFill>
        <p:spPr>
          <a:xfrm>
            <a:off x="913805" y="1588290"/>
            <a:ext cx="3226749" cy="4351866"/>
          </a:xfrm>
          <a:prstGeom prst="rect">
            <a:avLst/>
          </a:prstGeom>
        </p:spPr>
      </p:pic>
      <p:pic>
        <p:nvPicPr>
          <p:cNvPr id="7" name="图片 6">
            <a:extLst>
              <a:ext uri="{FF2B5EF4-FFF2-40B4-BE49-F238E27FC236}">
                <a16:creationId xmlns:a16="http://schemas.microsoft.com/office/drawing/2014/main" id="{A6C93E04-2A15-F34C-8B99-AF269AC91B8A}"/>
              </a:ext>
            </a:extLst>
          </p:cNvPr>
          <p:cNvPicPr>
            <a:picLocks noChangeAspect="1"/>
          </p:cNvPicPr>
          <p:nvPr/>
        </p:nvPicPr>
        <p:blipFill>
          <a:blip r:embed="rId3"/>
          <a:stretch>
            <a:fillRect/>
          </a:stretch>
        </p:blipFill>
        <p:spPr>
          <a:xfrm>
            <a:off x="4528929" y="1588290"/>
            <a:ext cx="6977940" cy="4590140"/>
          </a:xfrm>
          <a:prstGeom prst="rect">
            <a:avLst/>
          </a:prstGeom>
        </p:spPr>
      </p:pic>
    </p:spTree>
    <p:extLst>
      <p:ext uri="{BB962C8B-B14F-4D97-AF65-F5344CB8AC3E}">
        <p14:creationId xmlns:p14="http://schemas.microsoft.com/office/powerpoint/2010/main" val="2502578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lnSpc>
                <a:spcPct val="100000"/>
              </a:lnSpc>
              <a:buNone/>
            </a:pPr>
            <a:r>
              <a:rPr lang="en-US" altLang="zh-CN" sz="9600" b="1" dirty="0">
                <a:solidFill>
                  <a:srgbClr val="C00000"/>
                </a:solidFill>
                <a:latin typeface="Gill Sans MT" panose="020B0502020104020203" pitchFamily="34" charset="0"/>
              </a:rPr>
              <a:t>AI</a:t>
            </a:r>
            <a:r>
              <a:rPr lang="zh-CN" altLang="en-US" sz="9600" b="1" dirty="0">
                <a:solidFill>
                  <a:srgbClr val="C00000"/>
                </a:solidFill>
                <a:latin typeface="Gill Sans MT" panose="020B0502020104020203" pitchFamily="34" charset="0"/>
              </a:rPr>
              <a:t>框架工作流程</a:t>
            </a:r>
            <a:endParaRPr lang="en-US" altLang="zh-CN" sz="9600" b="1" dirty="0">
              <a:solidFill>
                <a:srgbClr val="C00000"/>
              </a:solidFill>
              <a:latin typeface="Gill Sans MT" panose="020B0502020104020203" pitchFamily="34" charset="0"/>
            </a:endParaRPr>
          </a:p>
          <a:p>
            <a:pPr marL="0" indent="0" algn="ctr">
              <a:lnSpc>
                <a:spcPct val="100000"/>
              </a:lnSpc>
              <a:buNone/>
            </a:pPr>
            <a:r>
              <a:rPr lang="en-US" altLang="zh-CN" sz="4800" b="1" dirty="0">
                <a:solidFill>
                  <a:srgbClr val="C00000"/>
                </a:solidFill>
                <a:latin typeface="Futura Medium" panose="020B0602020204020303" pitchFamily="34" charset="-79"/>
                <a:cs typeface="Futura Medium" panose="020B0602020204020303" pitchFamily="34" charset="-79"/>
              </a:rPr>
              <a:t>Quantization Aware</a:t>
            </a:r>
            <a:r>
              <a:rPr lang="zh-CN" altLang="en-US" sz="4800" b="1" dirty="0">
                <a:solidFill>
                  <a:srgbClr val="C00000"/>
                </a:solidFill>
                <a:latin typeface="Futura Medium" panose="020B0602020204020303" pitchFamily="34" charset="-79"/>
                <a:cs typeface="Futura Medium" panose="020B0602020204020303" pitchFamily="34" charset="-79"/>
              </a:rPr>
              <a:t> </a:t>
            </a:r>
            <a:r>
              <a:rPr lang="en-US" altLang="zh-CN" sz="4800" b="1" dirty="0">
                <a:solidFill>
                  <a:srgbClr val="C00000"/>
                </a:solidFill>
                <a:latin typeface="Futura Medium" panose="020B0602020204020303" pitchFamily="34" charset="-79"/>
                <a:cs typeface="Futura Medium" panose="020B0602020204020303" pitchFamily="34" charset="-79"/>
              </a:rPr>
              <a:t>Training,</a:t>
            </a:r>
            <a:r>
              <a:rPr lang="zh-CN" altLang="en-US" sz="4800" b="1" dirty="0">
                <a:solidFill>
                  <a:srgbClr val="C00000"/>
                </a:solidFill>
                <a:latin typeface="Futura Medium" panose="020B0602020204020303" pitchFamily="34" charset="-79"/>
                <a:cs typeface="Futura Medium" panose="020B0602020204020303" pitchFamily="34" charset="-79"/>
              </a:rPr>
              <a:t> </a:t>
            </a:r>
            <a:r>
              <a:rPr lang="en-US" altLang="zh-CN" sz="4800" b="1" dirty="0">
                <a:solidFill>
                  <a:srgbClr val="C00000"/>
                </a:solidFill>
                <a:latin typeface="Futura Medium" panose="020B0602020204020303" pitchFamily="34" charset="-79"/>
                <a:cs typeface="Futura Medium" panose="020B0602020204020303" pitchFamily="34" charset="-79"/>
              </a:rPr>
              <a:t>QAT</a:t>
            </a:r>
          </a:p>
        </p:txBody>
      </p:sp>
    </p:spTree>
    <p:extLst>
      <p:ext uri="{BB962C8B-B14F-4D97-AF65-F5344CB8AC3E}">
        <p14:creationId xmlns:p14="http://schemas.microsoft.com/office/powerpoint/2010/main" val="281428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60C83-022A-8840-B6DD-E86D89055135}"/>
              </a:ext>
            </a:extLst>
          </p:cNvPr>
          <p:cNvSpPr>
            <a:spLocks noGrp="1"/>
          </p:cNvSpPr>
          <p:nvPr>
            <p:ph type="title"/>
          </p:nvPr>
        </p:nvSpPr>
        <p:spPr/>
        <p:txBody>
          <a:bodyPr/>
          <a:lstStyle/>
          <a:p>
            <a:r>
              <a:rPr kumimoji="1" lang="en-US" altLang="zh-CN" dirty="0"/>
              <a:t>AI</a:t>
            </a:r>
            <a:r>
              <a:rPr kumimoji="1" lang="zh-CN" altLang="en-US" dirty="0"/>
              <a:t> </a:t>
            </a:r>
            <a:r>
              <a:rPr kumimoji="1" lang="en-US" altLang="zh-CN" dirty="0"/>
              <a:t>framework</a:t>
            </a:r>
            <a:r>
              <a:rPr kumimoji="1" lang="zh-CN" altLang="en-US" dirty="0"/>
              <a:t> </a:t>
            </a:r>
            <a:r>
              <a:rPr kumimoji="1" lang="en-US" altLang="zh-CN" dirty="0"/>
              <a:t>Workflow</a:t>
            </a:r>
            <a:endParaRPr kumimoji="1" lang="zh-CN" altLang="en-US" dirty="0"/>
          </a:p>
        </p:txBody>
      </p:sp>
      <p:pic>
        <p:nvPicPr>
          <p:cNvPr id="4" name="图片 3">
            <a:extLst>
              <a:ext uri="{FF2B5EF4-FFF2-40B4-BE49-F238E27FC236}">
                <a16:creationId xmlns:a16="http://schemas.microsoft.com/office/drawing/2014/main" id="{9B75A530-7F21-994A-A6C5-E2F6A066C65A}"/>
              </a:ext>
            </a:extLst>
          </p:cNvPr>
          <p:cNvPicPr>
            <a:picLocks noChangeAspect="1"/>
          </p:cNvPicPr>
          <p:nvPr/>
        </p:nvPicPr>
        <p:blipFill>
          <a:blip r:embed="rId2"/>
          <a:stretch>
            <a:fillRect/>
          </a:stretch>
        </p:blipFill>
        <p:spPr>
          <a:xfrm>
            <a:off x="4010149" y="679570"/>
            <a:ext cx="5256584" cy="5651879"/>
          </a:xfrm>
          <a:prstGeom prst="rect">
            <a:avLst/>
          </a:prstGeom>
        </p:spPr>
      </p:pic>
    </p:spTree>
    <p:extLst>
      <p:ext uri="{BB962C8B-B14F-4D97-AF65-F5344CB8AC3E}">
        <p14:creationId xmlns:p14="http://schemas.microsoft.com/office/powerpoint/2010/main" val="3294184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CC12CB0-BE54-AF4E-9636-EBDBE9F05666}"/>
              </a:ext>
            </a:extLst>
          </p:cNvPr>
          <p:cNvSpPr>
            <a:spLocks noGrp="1"/>
          </p:cNvSpPr>
          <p:nvPr>
            <p:ph type="title"/>
          </p:nvPr>
        </p:nvSpPr>
        <p:spPr/>
        <p:txBody>
          <a:bodyPr/>
          <a:lstStyle/>
          <a:p>
            <a:r>
              <a:rPr lang="zh-CN" altLang="en-US" dirty="0"/>
              <a:t>参考文献</a:t>
            </a:r>
          </a:p>
        </p:txBody>
      </p:sp>
      <p:sp>
        <p:nvSpPr>
          <p:cNvPr id="5" name="内容占位符 4">
            <a:extLst>
              <a:ext uri="{FF2B5EF4-FFF2-40B4-BE49-F238E27FC236}">
                <a16:creationId xmlns:a16="http://schemas.microsoft.com/office/drawing/2014/main" id="{9DCA4A7D-2771-0148-B63F-5E461D4D7DB6}"/>
              </a:ext>
            </a:extLst>
          </p:cNvPr>
          <p:cNvSpPr>
            <a:spLocks noGrp="1"/>
          </p:cNvSpPr>
          <p:nvPr>
            <p:ph sz="half" idx="1"/>
          </p:nvPr>
        </p:nvSpPr>
        <p:spPr/>
        <p:txBody>
          <a:bodyPr/>
          <a:lstStyle/>
          <a:p>
            <a:pPr>
              <a:buFont typeface="+mj-lt"/>
              <a:buAutoNum type="arabicPeriod"/>
            </a:pPr>
            <a:r>
              <a:rPr lang="en-US" altLang="zh-CN" sz="1200" dirty="0">
                <a:latin typeface="Gill Sans MT" panose="020B0502020104020203" pitchFamily="34" charset="0"/>
              </a:rPr>
              <a:t>Learning Accurate Low-Bit Deep Neural Networks with Stochastic Quantization</a:t>
            </a:r>
          </a:p>
          <a:p>
            <a:r>
              <a:rPr lang="en-US" altLang="zh-CN" sz="1200" dirty="0">
                <a:latin typeface="Gill Sans MT" panose="020B0502020104020203" pitchFamily="34" charset="0"/>
              </a:rPr>
              <a:t>Differentiable Soft Quantization: Bridging Full-Precision and Low-Bit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ICCV 2019</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IR-Net: Forward and Backward Information Retention for Highly Accurate Binary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Towards Unified INT8 Training for Convolutional Neural Network</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Rotation Consistent Margin Loss for Efficient Low-bit Face Recognition</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DMS: Differentiable diMension Search for Binary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ICLR 2020 Workshop</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Nagel, Markus, et al. "A white paper on neural network quantization." </a:t>
            </a:r>
            <a:r>
              <a:rPr lang="en-US" altLang="zh-CN" sz="1200" i="1" dirty="0">
                <a:latin typeface="Gill Sans MT" panose="020B0502020104020203" pitchFamily="34" charset="0"/>
              </a:rPr>
              <a:t>arXiv preprint arXiv:2106.08295</a:t>
            </a:r>
            <a:r>
              <a:rPr lang="en-US" altLang="zh-CN" sz="1200" dirty="0">
                <a:latin typeface="Gill Sans MT" panose="020B0502020104020203" pitchFamily="34" charset="0"/>
              </a:rPr>
              <a:t> (2021).</a:t>
            </a:r>
          </a:p>
          <a:p>
            <a:r>
              <a:rPr lang="en-US" altLang="zh-CN" sz="1200" dirty="0">
                <a:latin typeface="Gill Sans MT" panose="020B0502020104020203" pitchFamily="34" charset="0"/>
              </a:rPr>
              <a:t>Krishnamoorthi, Raghuraman. "Quantizing deep convolutional networks for efficient inference: A whitepaper."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preprint arXiv:1806.08342 (2018)</a:t>
            </a:r>
          </a:p>
          <a:p>
            <a:r>
              <a:rPr lang="zh-CN" altLang="en-US" sz="1200" dirty="0">
                <a:latin typeface="Gill Sans MT" panose="020B0502020104020203" pitchFamily="34" charset="0"/>
              </a:rPr>
              <a:t>全网最全</a:t>
            </a:r>
            <a:r>
              <a:rPr lang="en-US" altLang="zh-CN" sz="1200" dirty="0">
                <a:latin typeface="Gill Sans MT" panose="020B0502020104020203" pitchFamily="34" charset="0"/>
              </a:rPr>
              <a:t>-</a:t>
            </a:r>
            <a:r>
              <a:rPr lang="zh-CN" altLang="en-US" sz="1200" dirty="0">
                <a:latin typeface="Gill Sans MT" panose="020B0502020104020203" pitchFamily="34" charset="0"/>
              </a:rPr>
              <a:t>网络模型低比特量化 </a:t>
            </a:r>
            <a:r>
              <a:rPr lang="en-US" altLang="zh-CN" sz="1200" dirty="0">
                <a:latin typeface="Gill Sans MT" panose="020B0502020104020203" pitchFamily="34" charset="0"/>
                <a:hlinkClick r:id="rId2">
                  <a:extLst>
                    <a:ext uri="{A12FA001-AC4F-418D-AE19-62706E023703}">
                      <ahyp:hlinkClr xmlns:ahyp="http://schemas.microsoft.com/office/drawing/2018/hyperlinkcolor" val="tx"/>
                    </a:ext>
                  </a:extLst>
                </a:hlinkClick>
              </a:rPr>
              <a:t>https://zhuanlan.zhihu.com/p/453992336</a:t>
            </a:r>
            <a:endParaRPr lang="en-US" altLang="zh-CN" sz="1200" dirty="0">
              <a:latin typeface="Gill Sans MT" panose="020B0502020104020203" pitchFamily="34" charset="0"/>
            </a:endParaRPr>
          </a:p>
          <a:p>
            <a:endParaRPr lang="en-US" altLang="zh-CN" sz="1200" dirty="0">
              <a:latin typeface="Gill Sans MT" panose="020B0502020104020203" pitchFamily="34" charset="0"/>
            </a:endParaRPr>
          </a:p>
          <a:p>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3683845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843406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低比特量化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Concept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Quantization </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Quantization principle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Quantization Aware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Training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感知量化（</a:t>
            </a:r>
            <a:r>
              <a:rPr lang="en-US" altLang="zh-CN" sz="2000" dirty="0">
                <a:solidFill>
                  <a:srgbClr val="374154"/>
                </a:solidFill>
                <a:latin typeface="Gill Sans MT" panose="020B0502020104020203" pitchFamily="34" charset="0"/>
              </a:rPr>
              <a:t>QAT</a:t>
            </a:r>
            <a:r>
              <a:rPr lang="zh-CN" altLang="en-US" sz="2000" dirty="0">
                <a:solidFill>
                  <a:srgbClr val="374154"/>
                </a:solidFill>
                <a:latin typeface="Gill Sans MT" panose="020B0502020104020203" pitchFamily="34" charset="0"/>
              </a:rPr>
              <a:t>）</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Post-Training Quantization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训练后量化（</a:t>
            </a:r>
            <a:r>
              <a:rPr lang="en-US" altLang="zh-CN" sz="2000" dirty="0">
                <a:solidFill>
                  <a:srgbClr val="374154"/>
                </a:solidFill>
                <a:latin typeface="Gill Sans MT" panose="020B0502020104020203" pitchFamily="34" charset="0"/>
              </a:rPr>
              <a:t>PTQ</a:t>
            </a:r>
            <a:r>
              <a:rPr lang="zh-CN" altLang="en-US" sz="2000" dirty="0">
                <a:solidFill>
                  <a:srgbClr val="374154"/>
                </a:solidFill>
                <a:latin typeface="Gill Sans MT" panose="020B0502020104020203" pitchFamily="34" charset="0"/>
              </a:rPr>
              <a:t>）</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Deployment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Quantization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量化部署</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69207315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a:xfrm>
            <a:off x="481757" y="607562"/>
            <a:ext cx="10963473" cy="589190"/>
          </a:xfrm>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18061" y="660515"/>
            <a:ext cx="6871717" cy="5825002"/>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flipH="1">
            <a:off x="6376007" y="1052736"/>
            <a:ext cx="1234542" cy="2448272"/>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左大括号 7">
            <a:extLst>
              <a:ext uri="{FF2B5EF4-FFF2-40B4-BE49-F238E27FC236}">
                <a16:creationId xmlns:a16="http://schemas.microsoft.com/office/drawing/2014/main" id="{547243BB-1E03-D34C-98CD-7CEB47FC08C3}"/>
              </a:ext>
            </a:extLst>
          </p:cNvPr>
          <p:cNvSpPr/>
          <p:nvPr/>
        </p:nvSpPr>
        <p:spPr bwMode="auto">
          <a:xfrm>
            <a:off x="2569989" y="1232992"/>
            <a:ext cx="360040" cy="2124000"/>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5500800E-7F4B-F740-9020-618085102353}"/>
              </a:ext>
            </a:extLst>
          </p:cNvPr>
          <p:cNvSpPr/>
          <p:nvPr/>
        </p:nvSpPr>
        <p:spPr>
          <a:xfrm>
            <a:off x="445944" y="1502210"/>
            <a:ext cx="1980029" cy="1751570"/>
          </a:xfrm>
          <a:prstGeom prst="rect">
            <a:avLst/>
          </a:prstGeom>
        </p:spPr>
        <p:txBody>
          <a:bodyPr wrap="none">
            <a:spAutoFit/>
          </a:bodyPr>
          <a:lstStyle/>
          <a:p>
            <a:pPr>
              <a:lnSpc>
                <a:spcPct val="150000"/>
              </a:lnSpc>
            </a:pPr>
            <a:r>
              <a:rPr lang="zh-CN" altLang="en-US" sz="2000" dirty="0">
                <a:solidFill>
                  <a:srgbClr val="374154"/>
                </a:solidFill>
                <a:latin typeface="Microsoft YaHei" panose="020B0503020204020204" pitchFamily="34" charset="-122"/>
                <a:ea typeface="Microsoft YaHei" panose="020B0503020204020204" pitchFamily="34" charset="-122"/>
              </a:rPr>
              <a:t>对模型进行压缩</a:t>
            </a:r>
            <a:endParaRPr lang="en-US" altLang="zh-CN" sz="2000"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减少模型大小</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加快训练速度</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保持相同精度</a:t>
            </a:r>
          </a:p>
        </p:txBody>
      </p:sp>
    </p:spTree>
    <p:extLst>
      <p:ext uri="{BB962C8B-B14F-4D97-AF65-F5344CB8AC3E}">
        <p14:creationId xmlns:p14="http://schemas.microsoft.com/office/powerpoint/2010/main" val="37317083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buNone/>
            </a:pPr>
            <a:r>
              <a:rPr lang="zh-CN" altLang="en-US" sz="9600" b="1" dirty="0">
                <a:solidFill>
                  <a:srgbClr val="C00000"/>
                </a:solidFill>
                <a:latin typeface="Gill Sans MT" panose="020B0502020104020203" pitchFamily="34" charset="0"/>
              </a:rPr>
              <a:t>感知量化训练</a:t>
            </a:r>
            <a:endParaRPr lang="en-US" altLang="zh-CN" sz="9600" b="1" dirty="0">
              <a:solidFill>
                <a:srgbClr val="C00000"/>
              </a:solidFill>
              <a:latin typeface="Gill Sans MT" panose="020B0502020104020203" pitchFamily="34" charset="0"/>
            </a:endParaRPr>
          </a:p>
          <a:p>
            <a:pPr marL="0" indent="0" algn="ctr">
              <a:buNone/>
            </a:pPr>
            <a:r>
              <a:rPr lang="en-US" altLang="zh-CN" sz="4800" b="1" dirty="0">
                <a:solidFill>
                  <a:srgbClr val="C00000"/>
                </a:solidFill>
                <a:latin typeface="Futura Medium" panose="020B0602020204020303" pitchFamily="34" charset="-79"/>
                <a:cs typeface="Futura Medium" panose="020B0602020204020303" pitchFamily="34" charset="-79"/>
              </a:rPr>
              <a:t>Quantization Aware</a:t>
            </a:r>
            <a:r>
              <a:rPr lang="zh-CN" altLang="en-US" sz="4800" b="1" dirty="0">
                <a:solidFill>
                  <a:srgbClr val="C00000"/>
                </a:solidFill>
                <a:latin typeface="Futura Medium" panose="020B0602020204020303" pitchFamily="34" charset="-79"/>
                <a:cs typeface="Futura Medium" panose="020B0602020204020303" pitchFamily="34" charset="-79"/>
              </a:rPr>
              <a:t> </a:t>
            </a:r>
            <a:r>
              <a:rPr lang="en-US" altLang="zh-CN" sz="4800" b="1" dirty="0">
                <a:solidFill>
                  <a:srgbClr val="C00000"/>
                </a:solidFill>
                <a:latin typeface="Futura Medium" panose="020B0602020204020303" pitchFamily="34" charset="-79"/>
                <a:cs typeface="Futura Medium" panose="020B0602020204020303" pitchFamily="34" charset="-79"/>
              </a:rPr>
              <a:t>Training,</a:t>
            </a:r>
            <a:r>
              <a:rPr lang="zh-CN" altLang="en-US" sz="4800" b="1" dirty="0">
                <a:solidFill>
                  <a:srgbClr val="C00000"/>
                </a:solidFill>
                <a:latin typeface="Futura Medium" panose="020B0602020204020303" pitchFamily="34" charset="-79"/>
                <a:cs typeface="Futura Medium" panose="020B0602020204020303" pitchFamily="34" charset="-79"/>
              </a:rPr>
              <a:t> </a:t>
            </a:r>
            <a:r>
              <a:rPr lang="en-US" altLang="zh-CN" sz="4800" b="1" dirty="0">
                <a:solidFill>
                  <a:srgbClr val="C00000"/>
                </a:solidFill>
                <a:latin typeface="Futura Medium" panose="020B0602020204020303" pitchFamily="34" charset="-79"/>
                <a:cs typeface="Futura Medium" panose="020B0602020204020303" pitchFamily="34" charset="-79"/>
              </a:rPr>
              <a:t>QAT</a:t>
            </a:r>
          </a:p>
        </p:txBody>
      </p:sp>
    </p:spTree>
    <p:extLst>
      <p:ext uri="{BB962C8B-B14F-4D97-AF65-F5344CB8AC3E}">
        <p14:creationId xmlns:p14="http://schemas.microsoft.com/office/powerpoint/2010/main" val="3572684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5278F5-FEC6-D648-9AD5-9CE7A965D506}"/>
              </a:ext>
            </a:extLst>
          </p:cNvPr>
          <p:cNvSpPr>
            <a:spLocks noGrp="1"/>
          </p:cNvSpPr>
          <p:nvPr>
            <p:ph type="title"/>
          </p:nvPr>
        </p:nvSpPr>
        <p:spPr/>
        <p:txBody>
          <a:bodyPr/>
          <a:lstStyle/>
          <a:p>
            <a:r>
              <a:rPr lang="en-US" altLang="zh-CN" dirty="0"/>
              <a:t>QAT</a:t>
            </a:r>
            <a:endParaRPr lang="zh-CN" altLang="en-US" dirty="0"/>
          </a:p>
        </p:txBody>
      </p:sp>
      <p:sp>
        <p:nvSpPr>
          <p:cNvPr id="5" name="内容占位符 4">
            <a:extLst>
              <a:ext uri="{FF2B5EF4-FFF2-40B4-BE49-F238E27FC236}">
                <a16:creationId xmlns:a16="http://schemas.microsoft.com/office/drawing/2014/main" id="{1F68723A-BF9E-8040-8E4D-36A178D0ACB5}"/>
              </a:ext>
            </a:extLst>
          </p:cNvPr>
          <p:cNvSpPr>
            <a:spLocks noGrp="1"/>
          </p:cNvSpPr>
          <p:nvPr>
            <p:ph sz="half" idx="1"/>
          </p:nvPr>
        </p:nvSpPr>
        <p:spPr/>
        <p:txBody>
          <a:bodyPr/>
          <a:lstStyle/>
          <a:p>
            <a:r>
              <a:rPr lang="zh-CN" altLang="en-US" dirty="0"/>
              <a:t>感知量化训练（</a:t>
            </a:r>
            <a:r>
              <a:rPr lang="en-US" altLang="zh-CN" dirty="0"/>
              <a:t>Aware Quantization</a:t>
            </a:r>
            <a:r>
              <a:rPr lang="zh-CN" altLang="en-US" dirty="0"/>
              <a:t> </a:t>
            </a:r>
            <a:r>
              <a:rPr lang="en-US" altLang="zh-CN" dirty="0"/>
              <a:t>Training</a:t>
            </a:r>
            <a:r>
              <a:rPr lang="zh-CN" altLang="en-US" dirty="0"/>
              <a:t>）模型中插入伪量化节点</a:t>
            </a:r>
            <a:r>
              <a:rPr lang="en-US" altLang="zh-CN" dirty="0"/>
              <a:t>fake quant</a:t>
            </a:r>
            <a:r>
              <a:rPr lang="zh-CN" altLang="en-US" dirty="0"/>
              <a:t>来模拟量化引入的误差。端测推理的时候折叠</a:t>
            </a:r>
            <a:r>
              <a:rPr lang="en-US" altLang="zh-CN" dirty="0"/>
              <a:t>fake quant</a:t>
            </a:r>
            <a:r>
              <a:rPr lang="zh-CN" altLang="en-US" dirty="0"/>
              <a:t>节点中的属性到</a:t>
            </a:r>
            <a:r>
              <a:rPr lang="en-US" altLang="zh-CN" dirty="0"/>
              <a:t>tensor</a:t>
            </a:r>
            <a:r>
              <a:rPr lang="zh-CN" altLang="en-US" dirty="0"/>
              <a:t>中，在端测推理的过程中直接使用</a:t>
            </a:r>
            <a:r>
              <a:rPr lang="en-US" altLang="zh-CN" dirty="0"/>
              <a:t>tensor</a:t>
            </a:r>
            <a:r>
              <a:rPr lang="zh-CN" altLang="en-US" dirty="0"/>
              <a:t>中带有的量化属性参数。</a:t>
            </a:r>
          </a:p>
        </p:txBody>
      </p:sp>
      <p:pic>
        <p:nvPicPr>
          <p:cNvPr id="2" name="图片 1">
            <a:extLst>
              <a:ext uri="{FF2B5EF4-FFF2-40B4-BE49-F238E27FC236}">
                <a16:creationId xmlns:a16="http://schemas.microsoft.com/office/drawing/2014/main" id="{4986A1FC-EC52-114F-A51F-1753BC3E223C}"/>
              </a:ext>
            </a:extLst>
          </p:cNvPr>
          <p:cNvPicPr>
            <a:picLocks noChangeAspect="1"/>
          </p:cNvPicPr>
          <p:nvPr/>
        </p:nvPicPr>
        <p:blipFill>
          <a:blip r:embed="rId2"/>
          <a:stretch>
            <a:fillRect/>
          </a:stretch>
        </p:blipFill>
        <p:spPr>
          <a:xfrm>
            <a:off x="3434085" y="3429000"/>
            <a:ext cx="5804614" cy="2376264"/>
          </a:xfrm>
          <a:prstGeom prst="rect">
            <a:avLst/>
          </a:prstGeom>
        </p:spPr>
      </p:pic>
    </p:spTree>
    <p:extLst>
      <p:ext uri="{BB962C8B-B14F-4D97-AF65-F5344CB8AC3E}">
        <p14:creationId xmlns:p14="http://schemas.microsoft.com/office/powerpoint/2010/main" val="4021207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5278F5-FEC6-D648-9AD5-9CE7A965D506}"/>
              </a:ext>
            </a:extLst>
          </p:cNvPr>
          <p:cNvSpPr>
            <a:spLocks noGrp="1"/>
          </p:cNvSpPr>
          <p:nvPr>
            <p:ph type="title"/>
          </p:nvPr>
        </p:nvSpPr>
        <p:spPr/>
        <p:txBody>
          <a:bodyPr/>
          <a:lstStyle/>
          <a:p>
            <a:r>
              <a:rPr lang="zh-CN" altLang="en-US" dirty="0"/>
              <a:t>伪量化节点</a:t>
            </a:r>
          </a:p>
        </p:txBody>
      </p:sp>
      <p:sp>
        <p:nvSpPr>
          <p:cNvPr id="5" name="内容占位符 4">
            <a:extLst>
              <a:ext uri="{FF2B5EF4-FFF2-40B4-BE49-F238E27FC236}">
                <a16:creationId xmlns:a16="http://schemas.microsoft.com/office/drawing/2014/main" id="{1F68723A-BF9E-8040-8E4D-36A178D0ACB5}"/>
              </a:ext>
            </a:extLst>
          </p:cNvPr>
          <p:cNvSpPr>
            <a:spLocks noGrp="1"/>
          </p:cNvSpPr>
          <p:nvPr>
            <p:ph sz="half" idx="1"/>
          </p:nvPr>
        </p:nvSpPr>
        <p:spPr/>
        <p:txBody>
          <a:bodyPr/>
          <a:lstStyle/>
          <a:p>
            <a:pPr marL="457200" indent="-457200">
              <a:buFont typeface="+mj-lt"/>
              <a:buAutoNum type="arabicPeriod"/>
            </a:pPr>
            <a:r>
              <a:rPr lang="zh-CN" altLang="en-US" dirty="0"/>
              <a:t>找到输入数据的分布，即找到 </a:t>
            </a:r>
            <a:r>
              <a:rPr lang="en-US" altLang="zh-CN" dirty="0"/>
              <a:t>min</a:t>
            </a:r>
            <a:r>
              <a:rPr lang="zh-CN" altLang="en-US" dirty="0"/>
              <a:t> 和 </a:t>
            </a:r>
            <a:r>
              <a:rPr lang="en-US" altLang="zh-CN" dirty="0"/>
              <a:t>max</a:t>
            </a:r>
            <a:r>
              <a:rPr lang="zh-CN" altLang="en-US" dirty="0"/>
              <a:t> 值；</a:t>
            </a:r>
          </a:p>
          <a:p>
            <a:pPr marL="457200" indent="-457200">
              <a:buFont typeface="+mj-lt"/>
              <a:buAutoNum type="arabicPeriod"/>
            </a:pPr>
            <a:r>
              <a:rPr lang="zh-CN" altLang="en-US" dirty="0"/>
              <a:t>模拟量化到低比特操作的时候的精度损失，把该损失作用到网络模型中，传递给损失函数，让优化器去在训练过程中对该损失值进行优化。</a:t>
            </a:r>
          </a:p>
        </p:txBody>
      </p:sp>
    </p:spTree>
    <p:extLst>
      <p:ext uri="{BB962C8B-B14F-4D97-AF65-F5344CB8AC3E}">
        <p14:creationId xmlns:p14="http://schemas.microsoft.com/office/powerpoint/2010/main" val="2865157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5278F5-FEC6-D648-9AD5-9CE7A965D506}"/>
              </a:ext>
            </a:extLst>
          </p:cNvPr>
          <p:cNvSpPr>
            <a:spLocks noGrp="1"/>
          </p:cNvSpPr>
          <p:nvPr>
            <p:ph type="title"/>
          </p:nvPr>
        </p:nvSpPr>
        <p:spPr/>
        <p:txBody>
          <a:bodyPr/>
          <a:lstStyle/>
          <a:p>
            <a:r>
              <a:rPr lang="zh-CN" altLang="en-US" dirty="0"/>
              <a:t>伪量化节点：正向传播 </a:t>
            </a:r>
            <a:r>
              <a:rPr lang="en-US" altLang="zh-CN" dirty="0"/>
              <a:t>Forward</a:t>
            </a:r>
            <a:endParaRPr lang="zh-CN" altLang="en-US" dirty="0"/>
          </a:p>
        </p:txBody>
      </p:sp>
      <p:sp>
        <p:nvSpPr>
          <p:cNvPr id="5" name="内容占位符 4">
            <a:extLst>
              <a:ext uri="{FF2B5EF4-FFF2-40B4-BE49-F238E27FC236}">
                <a16:creationId xmlns:a16="http://schemas.microsoft.com/office/drawing/2014/main" id="{1F68723A-BF9E-8040-8E4D-36A178D0ACB5}"/>
              </a:ext>
            </a:extLst>
          </p:cNvPr>
          <p:cNvSpPr>
            <a:spLocks noGrp="1"/>
          </p:cNvSpPr>
          <p:nvPr>
            <p:ph sz="half" idx="1"/>
          </p:nvPr>
        </p:nvSpPr>
        <p:spPr>
          <a:xfrm>
            <a:off x="623635" y="1412776"/>
            <a:ext cx="10963473" cy="1008112"/>
          </a:xfrm>
        </p:spPr>
        <p:txBody>
          <a:bodyPr anchor="ctr"/>
          <a:lstStyle/>
          <a:p>
            <a:r>
              <a:rPr lang="zh-CN" altLang="en-US" dirty="0">
                <a:latin typeface="Gill Sans MT" panose="020B0502020104020203" pitchFamily="34" charset="0"/>
              </a:rPr>
              <a:t>为了求得网络模型</a:t>
            </a:r>
            <a:r>
              <a:rPr lang="en-US" altLang="zh-CN" dirty="0">
                <a:latin typeface="Gill Sans MT" panose="020B0502020104020203" pitchFamily="34" charset="0"/>
              </a:rPr>
              <a:t>tensor</a:t>
            </a:r>
            <a:r>
              <a:rPr lang="zh-CN" altLang="en-US" dirty="0">
                <a:latin typeface="Gill Sans MT" panose="020B0502020104020203" pitchFamily="34" charset="0"/>
              </a:rPr>
              <a:t>数据精确的</a:t>
            </a:r>
            <a:r>
              <a:rPr lang="en-US" altLang="zh-CN" dirty="0">
                <a:latin typeface="Gill Sans MT" panose="020B0502020104020203" pitchFamily="34" charset="0"/>
              </a:rPr>
              <a:t>Min</a:t>
            </a:r>
            <a:r>
              <a:rPr lang="zh-CN" altLang="en-US" dirty="0">
                <a:latin typeface="Gill Sans MT" panose="020B0502020104020203" pitchFamily="34" charset="0"/>
              </a:rPr>
              <a:t>和</a:t>
            </a:r>
            <a:r>
              <a:rPr lang="en-US" altLang="zh-CN" dirty="0">
                <a:latin typeface="Gill Sans MT" panose="020B0502020104020203" pitchFamily="34" charset="0"/>
              </a:rPr>
              <a:t>Max</a:t>
            </a:r>
            <a:r>
              <a:rPr lang="zh-CN" altLang="en-US" dirty="0">
                <a:latin typeface="Gill Sans MT" panose="020B0502020104020203" pitchFamily="34" charset="0"/>
              </a:rPr>
              <a:t>值，因此在模型训练的时候插入伪量化节点来模拟引入的误差，得到数据的分布。对于每一个算子，量化参数通过下面的方式得到：</a:t>
            </a:r>
          </a:p>
        </p:txBody>
      </p:sp>
      <p:pic>
        <p:nvPicPr>
          <p:cNvPr id="5122" name="Picture 2" descr="equation.pdf">
            <a:extLst>
              <a:ext uri="{FF2B5EF4-FFF2-40B4-BE49-F238E27FC236}">
                <a16:creationId xmlns:a16="http://schemas.microsoft.com/office/drawing/2014/main" id="{D78611AB-5B0C-5946-BECF-7CF11FD27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1181" y="2708920"/>
            <a:ext cx="5994400" cy="55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340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5278F5-FEC6-D648-9AD5-9CE7A965D506}"/>
              </a:ext>
            </a:extLst>
          </p:cNvPr>
          <p:cNvSpPr>
            <a:spLocks noGrp="1"/>
          </p:cNvSpPr>
          <p:nvPr>
            <p:ph type="title"/>
          </p:nvPr>
        </p:nvSpPr>
        <p:spPr/>
        <p:txBody>
          <a:bodyPr/>
          <a:lstStyle/>
          <a:p>
            <a:r>
              <a:rPr lang="zh-CN" altLang="en-US" dirty="0"/>
              <a:t>伪量化节点：正向传播 </a:t>
            </a:r>
            <a:r>
              <a:rPr lang="en-US" altLang="zh-CN" dirty="0"/>
              <a:t>Forward</a:t>
            </a:r>
            <a:endParaRPr lang="zh-CN" altLang="en-US" dirty="0"/>
          </a:p>
        </p:txBody>
      </p:sp>
      <p:sp>
        <p:nvSpPr>
          <p:cNvPr id="6" name="内容占位符 4">
            <a:extLst>
              <a:ext uri="{FF2B5EF4-FFF2-40B4-BE49-F238E27FC236}">
                <a16:creationId xmlns:a16="http://schemas.microsoft.com/office/drawing/2014/main" id="{CB61F9BF-0E42-C040-AD03-F7010AD831BA}"/>
              </a:ext>
            </a:extLst>
          </p:cNvPr>
          <p:cNvSpPr txBox="1">
            <a:spLocks/>
          </p:cNvSpPr>
          <p:nvPr/>
        </p:nvSpPr>
        <p:spPr>
          <a:xfrm>
            <a:off x="640800" y="1537940"/>
            <a:ext cx="10963473"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latin typeface="Gill Sans MT" panose="020B0502020104020203" pitchFamily="34" charset="0"/>
              </a:rPr>
              <a:t>正向传播的时候</a:t>
            </a:r>
            <a:r>
              <a:rPr lang="en-US" altLang="zh-CN" dirty="0">
                <a:latin typeface="Gill Sans MT" panose="020B0502020104020203" pitchFamily="34" charset="0"/>
              </a:rPr>
              <a:t>fake quant</a:t>
            </a:r>
            <a:r>
              <a:rPr lang="zh-CN" altLang="en-US" dirty="0">
                <a:latin typeface="Gill Sans MT" panose="020B0502020104020203" pitchFamily="34" charset="0"/>
              </a:rPr>
              <a:t>节点对数据进行了模拟量化规约的过程，如下图所示：</a:t>
            </a:r>
          </a:p>
        </p:txBody>
      </p:sp>
      <p:pic>
        <p:nvPicPr>
          <p:cNvPr id="2" name="图片 1">
            <a:extLst>
              <a:ext uri="{FF2B5EF4-FFF2-40B4-BE49-F238E27FC236}">
                <a16:creationId xmlns:a16="http://schemas.microsoft.com/office/drawing/2014/main" id="{8E8171E0-C3C1-2544-98D8-97F59DFE4ACE}"/>
              </a:ext>
            </a:extLst>
          </p:cNvPr>
          <p:cNvPicPr>
            <a:picLocks noChangeAspect="1"/>
          </p:cNvPicPr>
          <p:nvPr/>
        </p:nvPicPr>
        <p:blipFill>
          <a:blip r:embed="rId2"/>
          <a:stretch>
            <a:fillRect/>
          </a:stretch>
        </p:blipFill>
        <p:spPr>
          <a:xfrm>
            <a:off x="4154165" y="2159466"/>
            <a:ext cx="3581400" cy="4051300"/>
          </a:xfrm>
          <a:prstGeom prst="rect">
            <a:avLst/>
          </a:prstGeom>
        </p:spPr>
      </p:pic>
    </p:spTree>
    <p:extLst>
      <p:ext uri="{BB962C8B-B14F-4D97-AF65-F5344CB8AC3E}">
        <p14:creationId xmlns:p14="http://schemas.microsoft.com/office/powerpoint/2010/main" val="936380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35272</TotalTime>
  <Words>751</Words>
  <Application>Microsoft Macintosh PowerPoint</Application>
  <PresentationFormat>自定义</PresentationFormat>
  <Paragraphs>80</Paragraphs>
  <Slides>25</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25</vt:i4>
      </vt:variant>
    </vt:vector>
  </HeadingPairs>
  <TitlesOfParts>
    <vt:vector size="44"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推理引擎-模型压缩</vt:lpstr>
      <vt:lpstr>PowerPoint 演示文稿</vt:lpstr>
      <vt:lpstr>PowerPoint 演示文稿</vt:lpstr>
      <vt:lpstr>推理引擎架构</vt:lpstr>
      <vt:lpstr>PowerPoint 演示文稿</vt:lpstr>
      <vt:lpstr>QAT</vt:lpstr>
      <vt:lpstr>伪量化节点</vt:lpstr>
      <vt:lpstr>伪量化节点：正向传播 Forward</vt:lpstr>
      <vt:lpstr>伪量化节点：正向传播 Forward</vt:lpstr>
      <vt:lpstr>伪量化节点：反向传播 Backward</vt:lpstr>
      <vt:lpstr>伪量化节点：反向传播 Backward</vt:lpstr>
      <vt:lpstr>伪量化节点：更新Min和Max</vt:lpstr>
      <vt:lpstr>Question?</vt:lpstr>
      <vt:lpstr>伪量化节点：插入方式</vt:lpstr>
      <vt:lpstr>Question?</vt:lpstr>
      <vt:lpstr>PowerPoint 演示文稿</vt:lpstr>
      <vt:lpstr>PowerPoint 演示文稿</vt:lpstr>
      <vt:lpstr>PowerPoint 演示文稿</vt:lpstr>
      <vt:lpstr>Straight Through Estimation Derivative Approximation</vt:lpstr>
      <vt:lpstr>Quantization and Deployment of Deep Neural Networks on Microcontrollers</vt:lpstr>
      <vt:lpstr>Per-channel Quantization Level Allocation for Quantizing Convolutional Neural Networks</vt:lpstr>
      <vt:lpstr>PowerPoint 演示文稿</vt:lpstr>
      <vt:lpstr>AI framework Workflow</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6007</cp:revision>
  <dcterms:created xsi:type="dcterms:W3CDTF">2015-01-14T10:38:57Z</dcterms:created>
  <dcterms:modified xsi:type="dcterms:W3CDTF">2023-01-09T17:31:03Z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